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2"/>
  </p:notesMasterIdLst>
  <p:sldIdLst>
    <p:sldId id="256" r:id="rId2"/>
    <p:sldId id="257" r:id="rId3"/>
    <p:sldId id="258" r:id="rId4"/>
    <p:sldId id="266" r:id="rId5"/>
    <p:sldId id="264" r:id="rId6"/>
    <p:sldId id="261" r:id="rId7"/>
    <p:sldId id="260" r:id="rId8"/>
    <p:sldId id="262" r:id="rId9"/>
    <p:sldId id="263" r:id="rId10"/>
    <p:sldId id="26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9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500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5/22/2022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rdrr.io/rforge/stablelearner/man/titanic.html" TargetMode="External"/><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914861" y="365760"/>
            <a:ext cx="5723068" cy="646331"/>
          </a:xfrm>
          <a:prstGeom prst="rect">
            <a:avLst/>
          </a:prstGeom>
          <a:noFill/>
        </p:spPr>
        <p:txBody>
          <a:bodyPr wrap="square" rtlCol="0">
            <a:spAutoFit/>
          </a:bodyPr>
          <a:lstStyle/>
          <a:p>
            <a:pPr algn="ctr"/>
            <a:r>
              <a:rPr lang="en-US" sz="3600" dirty="0">
                <a:latin typeface="Britannic Bold" panose="020B0903060703020204" pitchFamily="34" charset="0"/>
              </a:rPr>
              <a:t>The End</a:t>
            </a: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926080"/>
            <a:ext cx="1301676" cy="738664"/>
          </a:xfrm>
          <a:prstGeom prst="rect">
            <a:avLst/>
          </a:prstGeom>
          <a:noFill/>
        </p:spPr>
        <p:txBody>
          <a:bodyPr wrap="square" rtlCol="0">
            <a:spAutoFit/>
          </a:bodyPr>
          <a:lstStyle/>
          <a:p>
            <a:pPr algn="ctr"/>
            <a:r>
              <a:rPr lang="en-US" sz="1400" dirty="0">
                <a:solidFill>
                  <a:schemeClr val="tx1">
                    <a:lumMod val="95000"/>
                  </a:schemeClr>
                </a:solidFill>
              </a:rPr>
              <a:t>DATA ANALYSIS BOOTCAMP</a:t>
            </a:r>
          </a:p>
        </p:txBody>
      </p:sp>
    </p:spTree>
    <p:extLst>
      <p:ext uri="{BB962C8B-B14F-4D97-AF65-F5344CB8AC3E}">
        <p14:creationId xmlns:p14="http://schemas.microsoft.com/office/powerpoint/2010/main" val="18720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68" name="Google Shape;68;p14"/>
          <p:cNvPicPr preferRelativeResize="0"/>
          <p:nvPr/>
        </p:nvPicPr>
        <p:blipFill rotWithShape="1">
          <a:blip r:embed="rId12">
            <a:alphaModFix/>
          </a:blip>
          <a:srcRect l="9872" t="41725" r="8059" b="28769"/>
          <a:stretch/>
        </p:blipFill>
        <p:spPr>
          <a:xfrm>
            <a:off x="0" y="2701275"/>
            <a:ext cx="9143999" cy="2442224"/>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19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1900"/>
                                        <p:tgtEl>
                                          <p:spTgt spid="62"/>
                                        </p:tgtEl>
                                        <p:attrNameLst>
                                          <p:attrName>ppt_w</p:attrName>
                                        </p:attrNameLst>
                                      </p:cBhvr>
                                      <p:tavLst>
                                        <p:tav tm="0">
                                          <p:val>
                                            <p:strVal val="0"/>
                                          </p:val>
                                        </p:tav>
                                        <p:tav tm="100000">
                                          <p:val>
                                            <p:strVal val="#ppt_w"/>
                                          </p:val>
                                        </p:tav>
                                      </p:tavLst>
                                    </p:anim>
                                    <p:anim calcmode="lin" valueType="num">
                                      <p:cBhvr additive="base">
                                        <p:cTn id="13" dur="1900"/>
                                        <p:tgtEl>
                                          <p:spTgt spid="62"/>
                                        </p:tgtEl>
                                        <p:attrNameLst>
                                          <p:attrName>ppt_h</p:attrName>
                                        </p:attrNameLst>
                                      </p:cBhvr>
                                      <p:tavLst>
                                        <p:tav tm="0">
                                          <p:val>
                                            <p:strVal val="0"/>
                                          </p:val>
                                        </p:tav>
                                        <p:tav tm="100000">
                                          <p:val>
                                            <p:strVal val="#ppt_h"/>
                                          </p:val>
                                        </p:tav>
                                      </p:tavLst>
                                    </p:anim>
                                  </p:childTnLst>
                                </p:cTn>
                              </p:par>
                            </p:childTnLst>
                          </p:cTn>
                        </p:par>
                        <p:par>
                          <p:cTn id="14" fill="hold">
                            <p:stCondLst>
                              <p:cond delay="1900"/>
                            </p:stCondLst>
                            <p:childTnLst>
                              <p:par>
                                <p:cTn id="15" presetID="10" presetClass="entr" presetSubtype="0"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0"/>
                                        <p:tgtEl>
                                          <p:spTgt spid="65"/>
                                        </p:tgtEl>
                                      </p:cBhvr>
                                    </p:animEffect>
                                  </p:childTnLst>
                                </p:cTn>
                              </p:par>
                            </p:childTnLst>
                          </p:cTn>
                        </p:par>
                        <p:par>
                          <p:cTn id="18" fill="hold">
                            <p:stCondLst>
                              <p:cond delay="44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44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4400"/>
                            </p:stCondLst>
                            <p:childTnLst>
                              <p:par>
                                <p:cTn id="25" presetID="1" presetClass="exit" presetSubtype="0" fill="hold" nodeType="after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par>
                          <p:cTn id="27" fill="hold">
                            <p:stCondLst>
                              <p:cond delay="4400"/>
                            </p:stCondLst>
                            <p:childTnLst>
                              <p:par>
                                <p:cTn id="28" presetID="2" presetClass="exit" presetSubtype="4" fill="hold" nodeType="afterEffect">
                                  <p:stCondLst>
                                    <p:cond delay="0"/>
                                  </p:stCondLst>
                                  <p:childTnLst>
                                    <p:anim calcmode="lin" valueType="num">
                                      <p:cBhvr additive="base">
                                        <p:cTn id="29" dur="4900"/>
                                        <p:tgtEl>
                                          <p:spTgt spid="64"/>
                                        </p:tgtEl>
                                        <p:attrNameLst>
                                          <p:attrName>ppt_y</p:attrName>
                                        </p:attrNameLst>
                                      </p:cBhvr>
                                      <p:tavLst>
                                        <p:tav tm="0">
                                          <p:val>
                                            <p:strVal val="#ppt_y"/>
                                          </p:val>
                                        </p:tav>
                                        <p:tav tm="100000">
                                          <p:val>
                                            <p:strVal val="#ppt_y+1"/>
                                          </p:val>
                                        </p:tav>
                                      </p:tavLst>
                                    </p:anim>
                                    <p:set>
                                      <p:cBhvr>
                                        <p:cTn id="30" dur="1" fill="hold">
                                          <p:stCondLst>
                                            <p:cond delay="4900"/>
                                          </p:stCondLst>
                                        </p:cTn>
                                        <p:tgtEl>
                                          <p:spTgt spid="64"/>
                                        </p:tgtEl>
                                        <p:attrNameLst>
                                          <p:attrName>style.visibility</p:attrName>
                                        </p:attrNameLst>
                                      </p:cBhvr>
                                      <p:to>
                                        <p:strVal val="hidden"/>
                                      </p:to>
                                    </p:set>
                                  </p:childTnLst>
                                </p:cTn>
                              </p:par>
                              <p:par>
                                <p:cTn id="31" presetID="2" presetClass="entr" presetSubtype="4" fill="hold" nodeType="withEffect">
                                  <p:stCondLst>
                                    <p:cond delay="250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3000"/>
                                        <p:tgtEl>
                                          <p:spTgt spid="66"/>
                                        </p:tgtEl>
                                        <p:attrNameLst>
                                          <p:attrName>ppt_y</p:attrName>
                                        </p:attrNameLst>
                                      </p:cBhvr>
                                      <p:tavLst>
                                        <p:tav tm="0">
                                          <p:val>
                                            <p:strVal val="#ppt_y+1"/>
                                          </p:val>
                                        </p:tav>
                                        <p:tav tm="100000">
                                          <p:val>
                                            <p:strVal val="#ppt_y"/>
                                          </p:val>
                                        </p:tav>
                                      </p:tavLst>
                                    </p:anim>
                                  </p:childTnLst>
                                </p:cTn>
                              </p:par>
                            </p:childTnLst>
                          </p:cTn>
                        </p:par>
                        <p:par>
                          <p:cTn id="34" fill="hold">
                            <p:stCondLst>
                              <p:cond delay="9900"/>
                            </p:stCondLst>
                            <p:childTnLst>
                              <p:par>
                                <p:cTn id="35" presetID="10" presetClass="entr" presetSubtype="0" fill="hold" nodeType="after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2500"/>
                                        <p:tgtEl>
                                          <p:spTgt spid="67"/>
                                        </p:tgtEl>
                                      </p:cBhvr>
                                    </p:animEffect>
                                  </p:childTnLst>
                                </p:cTn>
                              </p:par>
                            </p:childTnLst>
                          </p:cTn>
                        </p:par>
                        <p:par>
                          <p:cTn id="38" fill="hold">
                            <p:stCondLst>
                              <p:cond delay="13400"/>
                            </p:stCondLst>
                            <p:childTnLst>
                              <p:par>
                                <p:cTn id="39" presetID="2" presetClass="exit" presetSubtype="4" fill="hold" nodeType="afterEffect">
                                  <p:stCondLst>
                                    <p:cond delay="0"/>
                                  </p:stCondLst>
                                  <p:childTnLst>
                                    <p:anim calcmode="lin" valueType="num">
                                      <p:cBhvr additive="base">
                                        <p:cTn id="40" dur="3500"/>
                                        <p:tgtEl>
                                          <p:spTgt spid="66"/>
                                        </p:tgtEl>
                                        <p:attrNameLst>
                                          <p:attrName>ppt_y</p:attrName>
                                        </p:attrNameLst>
                                      </p:cBhvr>
                                      <p:tavLst>
                                        <p:tav tm="0">
                                          <p:val>
                                            <p:strVal val="#ppt_y"/>
                                          </p:val>
                                        </p:tav>
                                        <p:tav tm="100000">
                                          <p:val>
                                            <p:strVal val="#ppt_y+1"/>
                                          </p:val>
                                        </p:tav>
                                      </p:tavLst>
                                    </p:anim>
                                    <p:set>
                                      <p:cBhvr>
                                        <p:cTn id="41" dur="1" fill="hold">
                                          <p:stCondLst>
                                            <p:cond delay="3500"/>
                                          </p:stCondLst>
                                        </p:cTn>
                                        <p:tgtEl>
                                          <p:spTgt spid="66"/>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3500"/>
                                        <p:tgtEl>
                                          <p:spTgt spid="67"/>
                                        </p:tgtEl>
                                        <p:attrNameLst>
                                          <p:attrName>ppt_y</p:attrName>
                                        </p:attrNameLst>
                                      </p:cBhvr>
                                      <p:tavLst>
                                        <p:tav tm="0">
                                          <p:val>
                                            <p:strVal val="#ppt_y"/>
                                          </p:val>
                                        </p:tav>
                                        <p:tav tm="100000">
                                          <p:val>
                                            <p:strVal val="#ppt_y+1"/>
                                          </p:val>
                                        </p:tav>
                                      </p:tavLst>
                                    </p:anim>
                                    <p:set>
                                      <p:cBhvr>
                                        <p:cTn id="44"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5"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6B8F7B-5703-4020-98EE-CABA4AD6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69E8D-676D-2BC5-462B-FC820274627F}"/>
              </a:ext>
            </a:extLst>
          </p:cNvPr>
          <p:cNvSpPr>
            <a:spLocks noGrp="1"/>
          </p:cNvSpPr>
          <p:nvPr>
            <p:ph type="title"/>
          </p:nvPr>
        </p:nvSpPr>
        <p:spPr>
          <a:xfrm>
            <a:off x="685345" y="841771"/>
            <a:ext cx="7651831" cy="3633410"/>
          </a:xfrm>
        </p:spPr>
        <p:txBody>
          <a:bodyPr vert="horz" lIns="91440" tIns="45720" rIns="91440" bIns="45720" rtlCol="0" anchor="b">
            <a:noAutofit/>
          </a:bodyPr>
          <a:lstStyle/>
          <a:p>
            <a:pPr algn="l" defTabSz="914400">
              <a:spcBef>
                <a:spcPct val="0"/>
              </a:spcBef>
            </a:pPr>
            <a:r>
              <a:rPr lang="en-US" sz="1800" dirty="0"/>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Below, create a fictional character on the Titanic ship, and based on information such as class, sex, and more find out if our unique model predicts that you would have survived or perished if you were on the Titanic's ill-fated maiden voyage!</a:t>
            </a:r>
            <a:br>
              <a:rPr lang="en-US" sz="1800" dirty="0"/>
            </a:br>
            <a:endParaRPr lang="en-US" sz="1800" dirty="0"/>
          </a:p>
        </p:txBody>
      </p:sp>
    </p:spTree>
    <p:extLst>
      <p:ext uri="{BB962C8B-B14F-4D97-AF65-F5344CB8AC3E}">
        <p14:creationId xmlns:p14="http://schemas.microsoft.com/office/powerpoint/2010/main" val="22442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B68F-9FCC-852A-98F5-E34E8055501F}"/>
              </a:ext>
            </a:extLst>
          </p:cNvPr>
          <p:cNvSpPr>
            <a:spLocks noGrp="1"/>
          </p:cNvSpPr>
          <p:nvPr>
            <p:ph type="title"/>
          </p:nvPr>
        </p:nvSpPr>
        <p:spPr>
          <a:xfrm>
            <a:off x="490250" y="450150"/>
            <a:ext cx="8169656" cy="4090800"/>
          </a:xfrm>
        </p:spPr>
        <p:txBody>
          <a:bodyPr>
            <a:normAutofit/>
          </a:bodyPr>
          <a:lstStyle/>
          <a:p>
            <a:r>
              <a:rPr lang="en-US" sz="2400" dirty="0">
                <a:latin typeface="Britannic Bold" panose="020B0903060703020204" pitchFamily="34" charset="0"/>
              </a:rPr>
              <a:t>The Why?</a:t>
            </a:r>
            <a:br>
              <a:rPr lang="en-US" sz="2400" dirty="0">
                <a:latin typeface="Britannic Bold" panose="020B0903060703020204" pitchFamily="34" charset="0"/>
              </a:rPr>
            </a:br>
            <a:br>
              <a:rPr lang="en-US" sz="3200" dirty="0"/>
            </a:br>
            <a:r>
              <a:rPr lang="en-US" sz="2000" b="0" i="0" dirty="0">
                <a:solidFill>
                  <a:schemeClr val="tx1">
                    <a:lumMod val="95000"/>
                  </a:schemeClr>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endParaRPr lang="en-US" sz="2000" b="0" dirty="0">
              <a:solidFill>
                <a:schemeClr val="tx1">
                  <a:lumMod val="95000"/>
                </a:schemeClr>
              </a:solidFill>
              <a:latin typeface="Britannic Bold" panose="020B0903060703020204" pitchFamily="34" charset="0"/>
            </a:endParaRPr>
          </a:p>
        </p:txBody>
      </p:sp>
    </p:spTree>
    <p:extLst>
      <p:ext uri="{BB962C8B-B14F-4D97-AF65-F5344CB8AC3E}">
        <p14:creationId xmlns:p14="http://schemas.microsoft.com/office/powerpoint/2010/main" val="388000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2"/>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p:txBody>
          <a:bodyPr>
            <a:normAutofit fontScale="90000"/>
          </a:bodyPr>
          <a:lstStyle/>
          <a:p>
            <a:r>
              <a:rPr lang="en-US" dirty="0"/>
              <a:t>Questions we hope to answer with Data</a:t>
            </a:r>
          </a:p>
        </p:txBody>
      </p:sp>
      <p:sp>
        <p:nvSpPr>
          <p:cNvPr id="3" name="Subtitle 2">
            <a:extLst>
              <a:ext uri="{FF2B5EF4-FFF2-40B4-BE49-F238E27FC236}">
                <a16:creationId xmlns:a16="http://schemas.microsoft.com/office/drawing/2014/main" id="{5A125E7C-2180-EBEB-BC16-509400EA11F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95A042A-6CC1-DC94-E528-D31224FA7D61}"/>
              </a:ext>
            </a:extLst>
          </p:cNvPr>
          <p:cNvSpPr>
            <a:spLocks noGrp="1"/>
          </p:cNvSpPr>
          <p:nvPr>
            <p:ph type="body" idx="2"/>
          </p:nvPr>
        </p:nvSpPr>
        <p:spPr/>
        <p:txBody>
          <a:bodyPr/>
          <a:lstStyle/>
          <a:p>
            <a:r>
              <a:rPr lang="en-US" b="0" i="0" dirty="0">
                <a:solidFill>
                  <a:srgbClr val="24292F"/>
                </a:solidFill>
                <a:effectLst/>
                <a:latin typeface="-apple-system"/>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endParaRPr lang="en-US" dirty="0"/>
          </a:p>
        </p:txBody>
      </p:sp>
    </p:spTree>
    <p:extLst>
      <p:ext uri="{BB962C8B-B14F-4D97-AF65-F5344CB8AC3E}">
        <p14:creationId xmlns:p14="http://schemas.microsoft.com/office/powerpoint/2010/main" val="391037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2"/>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3"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sp>
        <p:nvSpPr>
          <p:cNvPr id="3" name="Text Placeholder 2">
            <a:extLst>
              <a:ext uri="{FF2B5EF4-FFF2-40B4-BE49-F238E27FC236}">
                <a16:creationId xmlns:a16="http://schemas.microsoft.com/office/drawing/2014/main" id="{8BFA4B31-C500-6ADE-AF9B-F90740A3DEE2}"/>
              </a:ext>
            </a:extLst>
          </p:cNvPr>
          <p:cNvSpPr>
            <a:spLocks noGrp="1"/>
          </p:cNvSpPr>
          <p:nvPr>
            <p:ph type="body" idx="2"/>
          </p:nvPr>
        </p:nvSpPr>
        <p:spPr/>
        <p:txBody>
          <a:bodyPr/>
          <a:lstStyle/>
          <a:p>
            <a:pPr marL="114300" indent="0">
              <a:buNone/>
            </a:pPr>
            <a:endParaRPr lang="en-US" sz="1600" dirty="0">
              <a:latin typeface="Britannic Bold" panose="020B0903060703020204" pitchFamily="34" charset="0"/>
            </a:endParaRPr>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4"/>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651164" y="561109"/>
            <a:ext cx="4946072" cy="307777"/>
          </a:xfrm>
          <a:prstGeom prst="rect">
            <a:avLst/>
          </a:prstGeom>
          <a:noFill/>
        </p:spPr>
        <p:txBody>
          <a:bodyPr wrap="square" rtlCol="0">
            <a:spAutoFit/>
          </a:bodyPr>
          <a:lstStyle/>
          <a:p>
            <a:r>
              <a:rPr lang="en-US" dirty="0"/>
              <a:t>Description of the data exploration phase of the project</a:t>
            </a:r>
          </a:p>
        </p:txBody>
      </p:sp>
    </p:spTree>
    <p:extLst>
      <p:ext uri="{BB962C8B-B14F-4D97-AF65-F5344CB8AC3E}">
        <p14:creationId xmlns:p14="http://schemas.microsoft.com/office/powerpoint/2010/main" val="355455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3D0FF-2E95-E842-B0DB-7930295A2DF2}"/>
              </a:ext>
            </a:extLst>
          </p:cNvPr>
          <p:cNvSpPr>
            <a:spLocks noGrp="1"/>
          </p:cNvSpPr>
          <p:nvPr>
            <p:ph type="body" idx="1"/>
          </p:nvPr>
        </p:nvSpPr>
        <p:spPr/>
        <p:txBody>
          <a:bodyPr/>
          <a:lstStyle/>
          <a:p>
            <a:r>
              <a:rPr lang="en-US" dirty="0"/>
              <a:t>Description of the analysis phase of the project.</a:t>
            </a:r>
          </a:p>
        </p:txBody>
      </p:sp>
    </p:spTree>
    <p:extLst>
      <p:ext uri="{BB962C8B-B14F-4D97-AF65-F5344CB8AC3E}">
        <p14:creationId xmlns:p14="http://schemas.microsoft.com/office/powerpoint/2010/main" val="1149424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1741</TotalTime>
  <Words>340</Words>
  <Application>Microsoft Office PowerPoint</Application>
  <PresentationFormat>On-screen Show (16:9)</PresentationFormat>
  <Paragraphs>16</Paragraphs>
  <Slides>10</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Bookman Old Style</vt:lpstr>
      <vt:lpstr>Britannic Bold</vt:lpstr>
      <vt:lpstr>Rockwell</vt:lpstr>
      <vt:lpstr>Damask</vt:lpstr>
      <vt:lpstr>Titanic </vt:lpstr>
      <vt:lpstr>PowerPoint Presentation</vt:lpstr>
      <vt:lpstr>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Below, create a fictional character on the Titanic ship, and based on information such as class, sex, and more find out if our unique model predicts that you would have survived or perished if you were on the Titanic's ill-fated maiden voyage! </vt:lpstr>
      <vt:lpstr>The Why?  We will be using machine learning to create a model that predicts which passengers survived the Titanic shipwreck. Our team selected this topic because we wanted to obtain a deeper understanding of the tragedy and how different passenger attributes impacted their odds of survival…</vt:lpstr>
      <vt:lpstr>                                               Storyboard</vt:lpstr>
      <vt:lpstr>Questions we hope to answer with Data</vt:lpstr>
      <vt:lpstr>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Kira Livingston</cp:lastModifiedBy>
  <cp:revision>17</cp:revision>
  <dcterms:modified xsi:type="dcterms:W3CDTF">2022-05-22T20:57:36Z</dcterms:modified>
</cp:coreProperties>
</file>